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1" r:id="rId3"/>
    <p:sldId id="284" r:id="rId4"/>
    <p:sldId id="257" r:id="rId5"/>
    <p:sldId id="28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85" r:id="rId18"/>
    <p:sldId id="286" r:id="rId19"/>
    <p:sldId id="287" r:id="rId20"/>
    <p:sldId id="288" r:id="rId21"/>
    <p:sldId id="273" r:id="rId22"/>
    <p:sldId id="270" r:id="rId23"/>
    <p:sldId id="271" r:id="rId24"/>
    <p:sldId id="272" r:id="rId25"/>
    <p:sldId id="274" r:id="rId26"/>
    <p:sldId id="275" r:id="rId27"/>
    <p:sldId id="276" r:id="rId28"/>
    <p:sldId id="277" r:id="rId29"/>
    <p:sldId id="289" r:id="rId30"/>
  </p:sldIdLst>
  <p:sldSz cx="8999538" cy="8999538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D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0" autoAdjust="0"/>
  </p:normalViewPr>
  <p:slideViewPr>
    <p:cSldViewPr snapToGrid="0">
      <p:cViewPr varScale="1">
        <p:scale>
          <a:sx n="49" d="100"/>
          <a:sy n="49" d="100"/>
        </p:scale>
        <p:origin x="1992" y="60"/>
      </p:cViewPr>
      <p:guideLst>
        <p:guide orient="horz" pos="283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E37A3-A612-4C94-888F-49713FAC7FFC}" type="datetimeFigureOut">
              <a:rPr lang="tr-TR" smtClean="0"/>
              <a:t>15.12.2022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D4065-E6C1-45D6-AC47-4714F74884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01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D4065-E6C1-45D6-AC47-4714F748844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87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6D52-74CB-444A-A3F4-8D6D7092E681}" type="datetimeFigureOut">
              <a:rPr lang="tr-TR" smtClean="0"/>
              <a:pPr/>
              <a:t>15.12.2022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1842-95B2-48CE-96F1-F8413E156E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18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6D52-74CB-444A-A3F4-8D6D7092E681}" type="datetimeFigureOut">
              <a:rPr lang="tr-TR" smtClean="0"/>
              <a:pPr/>
              <a:t>15.12.2022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1842-95B2-48CE-96F1-F8413E156E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255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6D52-74CB-444A-A3F4-8D6D7092E681}" type="datetimeFigureOut">
              <a:rPr lang="tr-TR" smtClean="0"/>
              <a:pPr/>
              <a:t>15.12.2022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1842-95B2-48CE-96F1-F8413E156E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595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6D52-74CB-444A-A3F4-8D6D7092E681}" type="datetimeFigureOut">
              <a:rPr lang="tr-TR" smtClean="0"/>
              <a:pPr/>
              <a:t>15.12.2022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1842-95B2-48CE-96F1-F8413E156E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13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6D52-74CB-444A-A3F4-8D6D7092E681}" type="datetimeFigureOut">
              <a:rPr lang="tr-TR" smtClean="0"/>
              <a:pPr/>
              <a:t>15.12.2022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1842-95B2-48CE-96F1-F8413E156E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8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6D52-74CB-444A-A3F4-8D6D7092E681}" type="datetimeFigureOut">
              <a:rPr lang="tr-TR" smtClean="0"/>
              <a:pPr/>
              <a:t>15.12.2022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1842-95B2-48CE-96F1-F8413E156E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99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6D52-74CB-444A-A3F4-8D6D7092E681}" type="datetimeFigureOut">
              <a:rPr lang="tr-TR" smtClean="0"/>
              <a:pPr/>
              <a:t>15.12.2022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1842-95B2-48CE-96F1-F8413E156E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06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6D52-74CB-444A-A3F4-8D6D7092E681}" type="datetimeFigureOut">
              <a:rPr lang="tr-TR" smtClean="0"/>
              <a:pPr/>
              <a:t>15.12.2022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1842-95B2-48CE-96F1-F8413E156E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36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6D52-74CB-444A-A3F4-8D6D7092E681}" type="datetimeFigureOut">
              <a:rPr lang="tr-TR" smtClean="0"/>
              <a:pPr/>
              <a:t>15.12.2022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1842-95B2-48CE-96F1-F8413E156E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664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6D52-74CB-444A-A3F4-8D6D7092E681}" type="datetimeFigureOut">
              <a:rPr lang="tr-TR" smtClean="0"/>
              <a:pPr/>
              <a:t>15.12.2022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1842-95B2-48CE-96F1-F8413E156E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44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6D52-74CB-444A-A3F4-8D6D7092E681}" type="datetimeFigureOut">
              <a:rPr lang="tr-TR" smtClean="0"/>
              <a:pPr/>
              <a:t>15.12.2022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1842-95B2-48CE-96F1-F8413E156E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01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6D52-74CB-444A-A3F4-8D6D7092E681}" type="datetimeFigureOut">
              <a:rPr lang="tr-TR" smtClean="0"/>
              <a:pPr/>
              <a:t>15.12.2022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A1842-95B2-48CE-96F1-F8413E156E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08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305"/>
            <a:ext cx="8999538" cy="958775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504686" y="230341"/>
            <a:ext cx="1990165" cy="101566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ATATÜRK ANADOLU LİSESİ</a:t>
            </a:r>
          </a:p>
        </p:txBody>
      </p:sp>
    </p:spTree>
    <p:extLst>
      <p:ext uri="{BB962C8B-B14F-4D97-AF65-F5344CB8AC3E}">
        <p14:creationId xmlns:p14="http://schemas.microsoft.com/office/powerpoint/2010/main" val="85876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09" y="444114"/>
            <a:ext cx="6564883" cy="2017750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877822" y="880757"/>
            <a:ext cx="5024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EŞİT AĞIRLIKLI DERSLER HANGİLERİ?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585" y="766396"/>
            <a:ext cx="1680199" cy="180289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4" y="2999000"/>
            <a:ext cx="7996112" cy="5119781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584766" y="3213855"/>
            <a:ext cx="2456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</a:rPr>
              <a:t>EDEBİYAT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</a:rPr>
              <a:t>TARİH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</a:rPr>
              <a:t>COĞRAFYA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389850" y="6424952"/>
            <a:ext cx="338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FF0000"/>
                </a:solidFill>
              </a:rPr>
              <a:t>MATEMATİK</a:t>
            </a:r>
          </a:p>
        </p:txBody>
      </p:sp>
    </p:spTree>
    <p:extLst>
      <p:ext uri="{BB962C8B-B14F-4D97-AF65-F5344CB8AC3E}">
        <p14:creationId xmlns:p14="http://schemas.microsoft.com/office/powerpoint/2010/main" val="145760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09" y="434355"/>
            <a:ext cx="6517531" cy="2134936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1074119" y="880757"/>
            <a:ext cx="5024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SÖZEL AĞIRLIKLI DERSLER HANGİLERİ?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585" y="766396"/>
            <a:ext cx="1680199" cy="180289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4" y="2999000"/>
            <a:ext cx="7996112" cy="5119781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584766" y="3213855"/>
            <a:ext cx="2456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</a:rPr>
              <a:t>EDEBİYAT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</a:rPr>
              <a:t>TARİH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</a:rPr>
              <a:t>COĞRAFYA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499769" y="6417260"/>
            <a:ext cx="33890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</a:rPr>
              <a:t>FELSEFE GRUBU DERSLERİ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</a:rPr>
              <a:t>DİN KÜLTÜRÜ VE AHLAK BİLGİSİ</a:t>
            </a:r>
          </a:p>
        </p:txBody>
      </p:sp>
    </p:spTree>
    <p:extLst>
      <p:ext uri="{BB962C8B-B14F-4D97-AF65-F5344CB8AC3E}">
        <p14:creationId xmlns:p14="http://schemas.microsoft.com/office/powerpoint/2010/main" val="231839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4" y="454851"/>
            <a:ext cx="6464251" cy="2181031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994555" y="1006362"/>
            <a:ext cx="5024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YABANCI DİL AĞIRLIKLI DERSLER HANGİLERİ?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585" y="766396"/>
            <a:ext cx="1680199" cy="180289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14334" y="2902758"/>
            <a:ext cx="8341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Yabancı Dil Ağırlıklı Derslerde ise İNGİLİZCE ağırlıklı</a:t>
            </a:r>
          </a:p>
          <a:p>
            <a:pPr algn="ctr"/>
            <a:r>
              <a:rPr lang="tr-TR" sz="2800" b="1" dirty="0"/>
              <a:t>Dersler verilmektedir.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191" y="3887841"/>
            <a:ext cx="5394178" cy="46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2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4" y="478610"/>
            <a:ext cx="6193767" cy="2116751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828890" y="945294"/>
            <a:ext cx="5024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SAYISAL ALANDAN TERCİH EDEBİLECEKLERİ BÖLÜMLER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801" y="667395"/>
            <a:ext cx="2317703" cy="200089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45" y="3350229"/>
            <a:ext cx="835193" cy="8194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45" y="4479715"/>
            <a:ext cx="835193" cy="81177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45" y="5601542"/>
            <a:ext cx="835193" cy="81943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045" y="6913908"/>
            <a:ext cx="835193" cy="8117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1755" y="3350229"/>
            <a:ext cx="879772" cy="84718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1755" y="4479715"/>
            <a:ext cx="908572" cy="81444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1755" y="5601542"/>
            <a:ext cx="908572" cy="81444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1755" y="6913908"/>
            <a:ext cx="879773" cy="81177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464238" y="3498336"/>
            <a:ext cx="162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TIP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464238" y="4587417"/>
            <a:ext cx="241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DİŞ HEKİMLİĞİ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464238" y="5669906"/>
            <a:ext cx="241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MÜHENDİSLİK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474580" y="7058186"/>
            <a:ext cx="241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ECZACILIK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5976941" y="3498336"/>
            <a:ext cx="3022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MATEMATİK ÖĞRETMENLİKLERİ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6071527" y="4477911"/>
            <a:ext cx="2562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FİZİK TEDAVİ VE REHABİL.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6100327" y="5669906"/>
            <a:ext cx="2521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DİL KONUŞMA TERAPİSTİ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6100327" y="7043655"/>
            <a:ext cx="252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HEMŞİRELİK</a:t>
            </a:r>
          </a:p>
        </p:txBody>
      </p:sp>
    </p:spTree>
    <p:extLst>
      <p:ext uri="{BB962C8B-B14F-4D97-AF65-F5344CB8AC3E}">
        <p14:creationId xmlns:p14="http://schemas.microsoft.com/office/powerpoint/2010/main" val="70362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4" y="449346"/>
            <a:ext cx="6193767" cy="2000895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828890" y="1002633"/>
            <a:ext cx="5024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EŞİT AĞIRLIK ALANINDAN TERCİH EDEBİLECEKLERİ BÖLÜMLER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801" y="667395"/>
            <a:ext cx="2317703" cy="200089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45" y="3350229"/>
            <a:ext cx="835193" cy="8194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45" y="4479715"/>
            <a:ext cx="835193" cy="81177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45" y="5601542"/>
            <a:ext cx="835193" cy="81943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045" y="6913908"/>
            <a:ext cx="835193" cy="8117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1755" y="3350229"/>
            <a:ext cx="879772" cy="84718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1755" y="4479715"/>
            <a:ext cx="908572" cy="81444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1755" y="5601542"/>
            <a:ext cx="908572" cy="81444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464238" y="3498336"/>
            <a:ext cx="162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HUKUK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464238" y="4587417"/>
            <a:ext cx="241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PSİKOLOJİ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464238" y="5669906"/>
            <a:ext cx="241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PDR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474580" y="7058186"/>
            <a:ext cx="358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SINIF ÖĞRETMENLİĞİ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6111512" y="3480048"/>
            <a:ext cx="2778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ÇOCUK GELİŞİMİ</a:t>
            </a:r>
          </a:p>
          <a:p>
            <a:r>
              <a:rPr lang="tr-TR" sz="2800" b="1" dirty="0"/>
              <a:t>BÖLÜMÜ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6111512" y="4552867"/>
            <a:ext cx="277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KAMU YÖNETİMİ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6172077" y="5601542"/>
            <a:ext cx="241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İŞLETME</a:t>
            </a:r>
          </a:p>
        </p:txBody>
      </p:sp>
    </p:spTree>
    <p:extLst>
      <p:ext uri="{BB962C8B-B14F-4D97-AF65-F5344CB8AC3E}">
        <p14:creationId xmlns:p14="http://schemas.microsoft.com/office/powerpoint/2010/main" val="1195178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85" y="481669"/>
            <a:ext cx="6193116" cy="2000895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1046641" y="1022736"/>
            <a:ext cx="5024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SÖZEL ALANINDAN TERCİH EDEBİLECEKLERİ BÖLÜMLER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801" y="667395"/>
            <a:ext cx="2317703" cy="200089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45" y="3350229"/>
            <a:ext cx="835193" cy="8194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45" y="4479715"/>
            <a:ext cx="835193" cy="81177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45" y="5601542"/>
            <a:ext cx="835193" cy="81943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045" y="6913908"/>
            <a:ext cx="835193" cy="8117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827" y="3220482"/>
            <a:ext cx="879772" cy="84718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4827" y="4349968"/>
            <a:ext cx="908572" cy="81444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4827" y="5471795"/>
            <a:ext cx="908572" cy="81444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4827" y="6784161"/>
            <a:ext cx="879773" cy="81177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464238" y="3370582"/>
            <a:ext cx="3590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OKUL ÖNCESİ ÖĞRETMENLİĞİ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464238" y="4526591"/>
            <a:ext cx="2961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ÖZEL EĞİTİM ÖĞRETMENLİĞİ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464238" y="5669906"/>
            <a:ext cx="272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TÜRKÇE ÖĞRETMENLİĞİ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474580" y="7058186"/>
            <a:ext cx="358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GAZETECİLİK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5544584" y="3350301"/>
            <a:ext cx="2778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HALKLA İLİŞKİLER VE REKLAMCILIK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5544584" y="4423120"/>
            <a:ext cx="2778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TARİH ÖĞRETMENLİĞİ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5641689" y="5540159"/>
            <a:ext cx="2573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COĞRAFYA ÖĞRETMENLİĞİ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5641689" y="6913908"/>
            <a:ext cx="2412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TÜRK DİLİ VE EDEBİYATI</a:t>
            </a:r>
          </a:p>
        </p:txBody>
      </p:sp>
    </p:spTree>
    <p:extLst>
      <p:ext uri="{BB962C8B-B14F-4D97-AF65-F5344CB8AC3E}">
        <p14:creationId xmlns:p14="http://schemas.microsoft.com/office/powerpoint/2010/main" val="127382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4" y="477372"/>
            <a:ext cx="6193767" cy="2000895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1046641" y="942510"/>
            <a:ext cx="4982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DİL  ALANINDAN TERCİH EDEBİLECEKLERİ BÖLÜMLER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801" y="667395"/>
            <a:ext cx="2317703" cy="200089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45" y="3350229"/>
            <a:ext cx="835193" cy="8194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45" y="4479715"/>
            <a:ext cx="835193" cy="81177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45" y="5601542"/>
            <a:ext cx="835193" cy="81943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045" y="6913908"/>
            <a:ext cx="835193" cy="8117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827" y="3220482"/>
            <a:ext cx="879772" cy="84718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4827" y="4349968"/>
            <a:ext cx="908572" cy="81444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4827" y="5471795"/>
            <a:ext cx="908572" cy="81444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4827" y="6784161"/>
            <a:ext cx="879773" cy="81177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464238" y="3370582"/>
            <a:ext cx="3590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İNGİLİZCE ÖĞRETMENLİĞİ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464238" y="4526591"/>
            <a:ext cx="2961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ARAPÇA ÖĞRETMENLİĞİ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464238" y="5669906"/>
            <a:ext cx="272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FRANSIZCA ÖĞRETMENLİĞİ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474580" y="7058186"/>
            <a:ext cx="3580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İNGİLİZ DİLİ VE EDEBİYATI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5544584" y="3350301"/>
            <a:ext cx="2778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MÜTERCİM TERCÜMANLIK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5544584" y="4423120"/>
            <a:ext cx="2778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ALMANCA ÖĞRETMENLİĞİ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5641689" y="5540159"/>
            <a:ext cx="2573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RUS DİLİ VE EDEBİYATI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5641688" y="6913908"/>
            <a:ext cx="2681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JAPONCA ÖĞRETMENLİĞİ</a:t>
            </a:r>
          </a:p>
        </p:txBody>
      </p:sp>
    </p:spTree>
    <p:extLst>
      <p:ext uri="{BB962C8B-B14F-4D97-AF65-F5344CB8AC3E}">
        <p14:creationId xmlns:p14="http://schemas.microsoft.com/office/powerpoint/2010/main" val="4256433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FDCD509-C4DA-6CC1-C229-A2A74E38D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0086"/>
            <a:ext cx="8999537" cy="585605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C1C5E820-1316-D604-026B-0560DF66FD44}"/>
              </a:ext>
            </a:extLst>
          </p:cNvPr>
          <p:cNvSpPr/>
          <p:nvPr/>
        </p:nvSpPr>
        <p:spPr>
          <a:xfrm>
            <a:off x="2801566" y="525294"/>
            <a:ext cx="3112851" cy="16147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SINAV SİSTEMİ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679F145-6F7B-15B1-A432-7C5023DC9A8B}"/>
              </a:ext>
            </a:extLst>
          </p:cNvPr>
          <p:cNvSpPr txBox="1"/>
          <p:nvPr/>
        </p:nvSpPr>
        <p:spPr>
          <a:xfrm>
            <a:off x="1907704" y="4375613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Yükseköğretim Kurumları Sınavı (YKS)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4364F6B-C42C-A366-E590-110CBFA71ABD}"/>
              </a:ext>
            </a:extLst>
          </p:cNvPr>
          <p:cNvSpPr txBox="1"/>
          <p:nvPr/>
        </p:nvSpPr>
        <p:spPr>
          <a:xfrm>
            <a:off x="6580396" y="271225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TYT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23ADD18-28C5-3767-B17A-347EB8B31F53}"/>
              </a:ext>
            </a:extLst>
          </p:cNvPr>
          <p:cNvSpPr txBox="1"/>
          <p:nvPr/>
        </p:nvSpPr>
        <p:spPr>
          <a:xfrm>
            <a:off x="6580396" y="680641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YDT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4F470A3-0381-DAF7-F020-759E36FBA723}"/>
              </a:ext>
            </a:extLst>
          </p:cNvPr>
          <p:cNvSpPr txBox="1"/>
          <p:nvPr/>
        </p:nvSpPr>
        <p:spPr>
          <a:xfrm>
            <a:off x="7660516" y="458644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AYT</a:t>
            </a:r>
          </a:p>
        </p:txBody>
      </p:sp>
    </p:spTree>
    <p:extLst>
      <p:ext uri="{BB962C8B-B14F-4D97-AF65-F5344CB8AC3E}">
        <p14:creationId xmlns:p14="http://schemas.microsoft.com/office/powerpoint/2010/main" val="3413329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EF2132-C2C2-77C6-19AF-8A8A2B91E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18" y="2395709"/>
            <a:ext cx="7762102" cy="5710125"/>
          </a:xfrm>
        </p:spPr>
        <p:txBody>
          <a:bodyPr/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TÜRKÇE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MATEMATİK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FEN BİLİMLERİ</a:t>
            </a:r>
          </a:p>
          <a:p>
            <a:endParaRPr lang="tr-TR" dirty="0"/>
          </a:p>
          <a:p>
            <a:endParaRPr lang="tr-TR" dirty="0"/>
          </a:p>
          <a:p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SOSYAL BİLİMLER</a:t>
            </a:r>
          </a:p>
          <a:p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0051593A-FC44-9104-E154-8D7C4A70901C}"/>
              </a:ext>
            </a:extLst>
          </p:cNvPr>
          <p:cNvSpPr/>
          <p:nvPr/>
        </p:nvSpPr>
        <p:spPr>
          <a:xfrm>
            <a:off x="618718" y="466928"/>
            <a:ext cx="7762102" cy="192878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TEMEL YETERLİLİK TESTİ</a:t>
            </a:r>
          </a:p>
          <a:p>
            <a:pPr algn="ctr"/>
            <a:r>
              <a:rPr lang="tr-T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TYT SORU SAYILARI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249DB5-56CC-F87B-6186-B282299FC00E}"/>
              </a:ext>
            </a:extLst>
          </p:cNvPr>
          <p:cNvSpPr/>
          <p:nvPr/>
        </p:nvSpPr>
        <p:spPr>
          <a:xfrm>
            <a:off x="3655605" y="2395709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795178-37FE-F1B4-71F9-8359FC8246BE}"/>
              </a:ext>
            </a:extLst>
          </p:cNvPr>
          <p:cNvSpPr/>
          <p:nvPr/>
        </p:nvSpPr>
        <p:spPr>
          <a:xfrm>
            <a:off x="3615978" y="370597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2934-72AA-22B1-CAF4-0FFF077A0F8E}"/>
              </a:ext>
            </a:extLst>
          </p:cNvPr>
          <p:cNvSpPr/>
          <p:nvPr/>
        </p:nvSpPr>
        <p:spPr>
          <a:xfrm>
            <a:off x="3655605" y="5250771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B04442-81F4-90AE-BF33-1F005859759D}"/>
              </a:ext>
            </a:extLst>
          </p:cNvPr>
          <p:cNvSpPr/>
          <p:nvPr/>
        </p:nvSpPr>
        <p:spPr>
          <a:xfrm>
            <a:off x="3649296" y="6842309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" name="44 Grup">
            <a:extLst>
              <a:ext uri="{FF2B5EF4-FFF2-40B4-BE49-F238E27FC236}">
                <a16:creationId xmlns:a16="http://schemas.microsoft.com/office/drawing/2014/main" id="{1F2EAEC7-D011-CAFC-A468-E22CB14F2CFB}"/>
              </a:ext>
            </a:extLst>
          </p:cNvPr>
          <p:cNvGrpSpPr/>
          <p:nvPr/>
        </p:nvGrpSpPr>
        <p:grpSpPr>
          <a:xfrm>
            <a:off x="650722" y="5389487"/>
            <a:ext cx="2513588" cy="1131740"/>
            <a:chOff x="1397478" y="4632386"/>
            <a:chExt cx="1348716" cy="836762"/>
          </a:xfrm>
        </p:grpSpPr>
        <p:sp>
          <p:nvSpPr>
            <p:cNvPr id="13" name="36 Yuvarlatılmış Dikdörtgen">
              <a:extLst>
                <a:ext uri="{FF2B5EF4-FFF2-40B4-BE49-F238E27FC236}">
                  <a16:creationId xmlns:a16="http://schemas.microsoft.com/office/drawing/2014/main" id="{7C6A6A2D-DD36-948F-2D5A-7CC3ADC6DA3B}"/>
                </a:ext>
              </a:extLst>
            </p:cNvPr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B2001183-CFF4-7D6E-8073-F6F640C289EA}"/>
                </a:ext>
              </a:extLst>
            </p:cNvPr>
            <p:cNvSpPr/>
            <p:nvPr/>
          </p:nvSpPr>
          <p:spPr>
            <a:xfrm>
              <a:off x="1595887" y="4678698"/>
              <a:ext cx="1147313" cy="6946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39 Grup">
            <a:extLst>
              <a:ext uri="{FF2B5EF4-FFF2-40B4-BE49-F238E27FC236}">
                <a16:creationId xmlns:a16="http://schemas.microsoft.com/office/drawing/2014/main" id="{E836CC30-C70D-EC3B-D0CE-CBD3545684BA}"/>
              </a:ext>
            </a:extLst>
          </p:cNvPr>
          <p:cNvGrpSpPr/>
          <p:nvPr/>
        </p:nvGrpSpPr>
        <p:grpSpPr>
          <a:xfrm>
            <a:off x="634321" y="7309347"/>
            <a:ext cx="3021284" cy="1103769"/>
            <a:chOff x="6455185" y="3940592"/>
            <a:chExt cx="2423681" cy="1103769"/>
          </a:xfrm>
        </p:grpSpPr>
        <p:sp>
          <p:nvSpPr>
            <p:cNvPr id="16" name="27 Yuvarlatılmış Dikdörtgen">
              <a:extLst>
                <a:ext uri="{FF2B5EF4-FFF2-40B4-BE49-F238E27FC236}">
                  <a16:creationId xmlns:a16="http://schemas.microsoft.com/office/drawing/2014/main" id="{793EB060-5FAF-42DA-0B8A-C9A903C44A91}"/>
                </a:ext>
              </a:extLst>
            </p:cNvPr>
            <p:cNvSpPr/>
            <p:nvPr/>
          </p:nvSpPr>
          <p:spPr>
            <a:xfrm>
              <a:off x="6456929" y="3940592"/>
              <a:ext cx="1807980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13F38096-D944-A7AF-7821-955FE3F002D2}"/>
                </a:ext>
              </a:extLst>
            </p:cNvPr>
            <p:cNvSpPr/>
            <p:nvPr/>
          </p:nvSpPr>
          <p:spPr>
            <a:xfrm>
              <a:off x="6455185" y="3967143"/>
              <a:ext cx="242368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:5</a:t>
              </a:r>
            </a:p>
            <a:p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A.B.  :5</a:t>
              </a:r>
            </a:p>
            <a:p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:5</a:t>
              </a:r>
            </a:p>
            <a:p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:5</a:t>
              </a:r>
              <a:endPara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8" name="Rectangle 8">
            <a:extLst>
              <a:ext uri="{FF2B5EF4-FFF2-40B4-BE49-F238E27FC236}">
                <a16:creationId xmlns:a16="http://schemas.microsoft.com/office/drawing/2014/main" id="{DBD7E14B-6B76-1CDC-8EB1-7D3F9CBA4539}"/>
              </a:ext>
            </a:extLst>
          </p:cNvPr>
          <p:cNvSpPr/>
          <p:nvPr/>
        </p:nvSpPr>
        <p:spPr>
          <a:xfrm>
            <a:off x="5330218" y="2377923"/>
            <a:ext cx="45719" cy="6154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9" name="34 Grup">
            <a:extLst>
              <a:ext uri="{FF2B5EF4-FFF2-40B4-BE49-F238E27FC236}">
                <a16:creationId xmlns:a16="http://schemas.microsoft.com/office/drawing/2014/main" id="{F4D224D5-F0D6-C981-69B6-D90B86E13B89}"/>
              </a:ext>
            </a:extLst>
          </p:cNvPr>
          <p:cNvGrpSpPr/>
          <p:nvPr/>
        </p:nvGrpSpPr>
        <p:grpSpPr>
          <a:xfrm>
            <a:off x="6134967" y="3138912"/>
            <a:ext cx="2389517" cy="1784206"/>
            <a:chOff x="2568811" y="1201121"/>
            <a:chExt cx="2389517" cy="1784206"/>
          </a:xfrm>
        </p:grpSpPr>
        <p:sp>
          <p:nvSpPr>
            <p:cNvPr id="20" name="30 Metin kutusu">
              <a:extLst>
                <a:ext uri="{FF2B5EF4-FFF2-40B4-BE49-F238E27FC236}">
                  <a16:creationId xmlns:a16="http://schemas.microsoft.com/office/drawing/2014/main" id="{EC1BF6F8-6339-FB9D-B781-CFBABF67CCE8}"/>
                </a:ext>
              </a:extLst>
            </p:cNvPr>
            <p:cNvSpPr txBox="1"/>
            <p:nvPr/>
          </p:nvSpPr>
          <p:spPr>
            <a:xfrm>
              <a:off x="2568811" y="1201121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21" name="32 Metin kutusu">
              <a:extLst>
                <a:ext uri="{FF2B5EF4-FFF2-40B4-BE49-F238E27FC236}">
                  <a16:creationId xmlns:a16="http://schemas.microsoft.com/office/drawing/2014/main" id="{D022C255-BF74-24E2-0E84-BF9503A803D1}"/>
                </a:ext>
              </a:extLst>
            </p:cNvPr>
            <p:cNvSpPr txBox="1"/>
            <p:nvPr/>
          </p:nvSpPr>
          <p:spPr>
            <a:xfrm>
              <a:off x="3144877" y="2277441"/>
              <a:ext cx="1535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Soru</a:t>
              </a:r>
            </a:p>
          </p:txBody>
        </p:sp>
      </p:grpSp>
      <p:grpSp>
        <p:nvGrpSpPr>
          <p:cNvPr id="22" name="45 Grup">
            <a:extLst>
              <a:ext uri="{FF2B5EF4-FFF2-40B4-BE49-F238E27FC236}">
                <a16:creationId xmlns:a16="http://schemas.microsoft.com/office/drawing/2014/main" id="{827E25D6-25E3-0B19-9BEE-FCE1B31C4AD5}"/>
              </a:ext>
            </a:extLst>
          </p:cNvPr>
          <p:cNvGrpSpPr/>
          <p:nvPr/>
        </p:nvGrpSpPr>
        <p:grpSpPr>
          <a:xfrm>
            <a:off x="6245801" y="5347989"/>
            <a:ext cx="2389517" cy="1872207"/>
            <a:chOff x="6208143" y="761646"/>
            <a:chExt cx="2389517" cy="1844875"/>
          </a:xfrm>
        </p:grpSpPr>
        <p:sp>
          <p:nvSpPr>
            <p:cNvPr id="23" name="31 Metin kutusu">
              <a:extLst>
                <a:ext uri="{FF2B5EF4-FFF2-40B4-BE49-F238E27FC236}">
                  <a16:creationId xmlns:a16="http://schemas.microsoft.com/office/drawing/2014/main" id="{7CF73B7F-6DF5-4D18-DC42-3565907BC252}"/>
                </a:ext>
              </a:extLst>
            </p:cNvPr>
            <p:cNvSpPr txBox="1"/>
            <p:nvPr/>
          </p:nvSpPr>
          <p:spPr>
            <a:xfrm>
              <a:off x="6208143" y="761646"/>
              <a:ext cx="2389517" cy="1304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165</a:t>
              </a:r>
              <a:endParaRPr lang="tr-TR" dirty="0"/>
            </a:p>
          </p:txBody>
        </p:sp>
        <p:sp>
          <p:nvSpPr>
            <p:cNvPr id="24" name="33 Metin kutusu">
              <a:extLst>
                <a:ext uri="{FF2B5EF4-FFF2-40B4-BE49-F238E27FC236}">
                  <a16:creationId xmlns:a16="http://schemas.microsoft.com/office/drawing/2014/main" id="{6DAA3956-FE83-C381-AA33-AD6B29B83DCF}"/>
                </a:ext>
              </a:extLst>
            </p:cNvPr>
            <p:cNvSpPr txBox="1"/>
            <p:nvPr/>
          </p:nvSpPr>
          <p:spPr>
            <a:xfrm>
              <a:off x="6396921" y="1898635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Dakika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006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Oval">
            <a:extLst>
              <a:ext uri="{FF2B5EF4-FFF2-40B4-BE49-F238E27FC236}">
                <a16:creationId xmlns:a16="http://schemas.microsoft.com/office/drawing/2014/main" id="{FF99BC2D-8C09-9E17-1BFF-8E5EEC81B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95" y="2644543"/>
            <a:ext cx="2127967" cy="185522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5" name="10 Oval">
            <a:extLst>
              <a:ext uri="{FF2B5EF4-FFF2-40B4-BE49-F238E27FC236}">
                <a16:creationId xmlns:a16="http://schemas.microsoft.com/office/drawing/2014/main" id="{B4841D1F-A67F-5193-A391-81C14ACCBC02}"/>
              </a:ext>
            </a:extLst>
          </p:cNvPr>
          <p:cNvSpPr/>
          <p:nvPr/>
        </p:nvSpPr>
        <p:spPr>
          <a:xfrm>
            <a:off x="2296074" y="2969551"/>
            <a:ext cx="1508699" cy="12825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80</a:t>
            </a:r>
          </a:p>
        </p:txBody>
      </p:sp>
      <p:pic>
        <p:nvPicPr>
          <p:cNvPr id="6" name="9 Resim" descr="forum_eylemce_clock_82.png">
            <a:extLst>
              <a:ext uri="{FF2B5EF4-FFF2-40B4-BE49-F238E27FC236}">
                <a16:creationId xmlns:a16="http://schemas.microsoft.com/office/drawing/2014/main" id="{862AE6F0-567E-66BD-C77B-530E95E87B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53346"/>
            <a:ext cx="1760612" cy="1772508"/>
          </a:xfrm>
          <a:prstGeom prst="rect">
            <a:avLst/>
          </a:prstGeom>
        </p:spPr>
      </p:pic>
      <p:sp>
        <p:nvSpPr>
          <p:cNvPr id="7" name="8 Oval">
            <a:extLst>
              <a:ext uri="{FF2B5EF4-FFF2-40B4-BE49-F238E27FC236}">
                <a16:creationId xmlns:a16="http://schemas.microsoft.com/office/drawing/2014/main" id="{2682FC5A-4C98-A73A-AD8D-E44BAE5B2C94}"/>
              </a:ext>
            </a:extLst>
          </p:cNvPr>
          <p:cNvSpPr/>
          <p:nvPr/>
        </p:nvSpPr>
        <p:spPr>
          <a:xfrm>
            <a:off x="2237362" y="6173592"/>
            <a:ext cx="1440160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Dakika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CE93508E-97F8-A334-065C-CA28E0D30DC3}"/>
              </a:ext>
            </a:extLst>
          </p:cNvPr>
          <p:cNvSpPr/>
          <p:nvPr/>
        </p:nvSpPr>
        <p:spPr>
          <a:xfrm>
            <a:off x="1556426" y="466928"/>
            <a:ext cx="6108970" cy="16716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</p:txBody>
      </p:sp>
      <p:pic>
        <p:nvPicPr>
          <p:cNvPr id="9" name="3 İçerik Yer Tutucusu" descr="yks-soru-sayilari.jpg">
            <a:extLst>
              <a:ext uri="{FF2B5EF4-FFF2-40B4-BE49-F238E27FC236}">
                <a16:creationId xmlns:a16="http://schemas.microsoft.com/office/drawing/2014/main" id="{1937FE4E-52D1-86E9-EDB1-EB922FDC1A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3485" y="2330582"/>
            <a:ext cx="5026658" cy="57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0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2"/>
          <p:cNvSpPr txBox="1"/>
          <p:nvPr/>
        </p:nvSpPr>
        <p:spPr>
          <a:xfrm>
            <a:off x="3477792" y="526177"/>
            <a:ext cx="1990165" cy="101566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Ders – Alan Seçimi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F7B386-BBBE-2734-2333-F6E31796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7" y="3307404"/>
            <a:ext cx="8715983" cy="4798430"/>
          </a:xfrm>
        </p:spPr>
        <p:txBody>
          <a:bodyPr>
            <a:normAutofit/>
          </a:bodyPr>
          <a:lstStyle/>
          <a:p>
            <a:r>
              <a:rPr lang="tr-TR" dirty="0"/>
              <a:t>Öğrencilerin mesleki hedefine ulaşmada </a:t>
            </a:r>
            <a:r>
              <a:rPr lang="tr-TR" dirty="0">
                <a:solidFill>
                  <a:srgbClr val="FF0000"/>
                </a:solidFill>
              </a:rPr>
              <a:t>ilk ve en büyük adımıdır. </a:t>
            </a:r>
          </a:p>
          <a:p>
            <a:endParaRPr lang="tr-TR" dirty="0"/>
          </a:p>
          <a:p>
            <a:r>
              <a:rPr lang="tr-TR" dirty="0"/>
              <a:t>Öğrencilerin, </a:t>
            </a:r>
            <a:r>
              <a:rPr lang="tr-TR" dirty="0">
                <a:solidFill>
                  <a:srgbClr val="FF0000"/>
                </a:solidFill>
              </a:rPr>
              <a:t>kendisinin ve velisinin </a:t>
            </a:r>
            <a:r>
              <a:rPr lang="tr-TR" dirty="0"/>
              <a:t>görüşü doğrultusunda ilgili </a:t>
            </a:r>
            <a:r>
              <a:rPr lang="tr-TR" dirty="0">
                <a:solidFill>
                  <a:srgbClr val="FF0000"/>
                </a:solidFill>
              </a:rPr>
              <a:t>müdür yardımcısı, sınıf öğretmeni ve rehber öğretmen</a:t>
            </a:r>
            <a:r>
              <a:rPr lang="tr-TR" dirty="0"/>
              <a:t> tarafından </a:t>
            </a:r>
            <a:r>
              <a:rPr lang="tr-TR" dirty="0">
                <a:solidFill>
                  <a:srgbClr val="FF0000"/>
                </a:solidFill>
              </a:rPr>
              <a:t>ilgi, istek, yetenek ve başarı </a:t>
            </a:r>
            <a:r>
              <a:rPr lang="tr-TR" dirty="0"/>
              <a:t>durumlarına göre derslere yönlendirilmesidir.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1 Resim" descr="foreign-languages.jpg">
            <a:extLst>
              <a:ext uri="{FF2B5EF4-FFF2-40B4-BE49-F238E27FC236}">
                <a16:creationId xmlns:a16="http://schemas.microsoft.com/office/drawing/2014/main" id="{779873CF-64EF-B889-3744-863A3529B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586" y="2781451"/>
            <a:ext cx="3810000" cy="3810000"/>
          </a:xfrm>
          <a:prstGeom prst="rect">
            <a:avLst/>
          </a:prstGeom>
        </p:spPr>
      </p:pic>
      <p:grpSp>
        <p:nvGrpSpPr>
          <p:cNvPr id="5" name="Grup 4">
            <a:extLst>
              <a:ext uri="{FF2B5EF4-FFF2-40B4-BE49-F238E27FC236}">
                <a16:creationId xmlns:a16="http://schemas.microsoft.com/office/drawing/2014/main" id="{464C085C-FAE5-ACDD-5CC8-E49BF9A622F9}"/>
              </a:ext>
            </a:extLst>
          </p:cNvPr>
          <p:cNvGrpSpPr/>
          <p:nvPr/>
        </p:nvGrpSpPr>
        <p:grpSpPr>
          <a:xfrm>
            <a:off x="4499769" y="3092449"/>
            <a:ext cx="4365414" cy="871870"/>
            <a:chOff x="3391786" y="2197505"/>
            <a:chExt cx="4008474" cy="871870"/>
          </a:xfrm>
        </p:grpSpPr>
        <p:sp>
          <p:nvSpPr>
            <p:cNvPr id="6" name="18 Yuvarlatılmış Dikdörtgen">
              <a:extLst>
                <a:ext uri="{FF2B5EF4-FFF2-40B4-BE49-F238E27FC236}">
                  <a16:creationId xmlns:a16="http://schemas.microsoft.com/office/drawing/2014/main" id="{57AE1265-0F9A-1FE2-E61F-FA535A06BB76}"/>
                </a:ext>
              </a:extLst>
            </p:cNvPr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Soru Sayısı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4C1AC53-C529-8C6E-D579-CBD59DFB9F1A}"/>
                </a:ext>
              </a:extLst>
            </p:cNvPr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80</a:t>
              </a:r>
            </a:p>
          </p:txBody>
        </p:sp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54FF4BF8-54E5-3852-E618-FFA91CA7435D}"/>
              </a:ext>
            </a:extLst>
          </p:cNvPr>
          <p:cNvGrpSpPr/>
          <p:nvPr/>
        </p:nvGrpSpPr>
        <p:grpSpPr>
          <a:xfrm>
            <a:off x="4499769" y="5035220"/>
            <a:ext cx="4365414" cy="873752"/>
            <a:chOff x="3391786" y="3661145"/>
            <a:chExt cx="4646428" cy="873752"/>
          </a:xfrm>
        </p:grpSpPr>
        <p:sp>
          <p:nvSpPr>
            <p:cNvPr id="9" name="20 Yuvarlatılmış Dikdörtgen">
              <a:extLst>
                <a:ext uri="{FF2B5EF4-FFF2-40B4-BE49-F238E27FC236}">
                  <a16:creationId xmlns:a16="http://schemas.microsoft.com/office/drawing/2014/main" id="{CD445CB7-197E-1818-A7B2-D0F7EC371CA6}"/>
                </a:ext>
              </a:extLst>
            </p:cNvPr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Sınav Süresi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B5734C4-B94A-B921-EA6B-325AB50BB215}"/>
                </a:ext>
              </a:extLst>
            </p:cNvPr>
            <p:cNvSpPr/>
            <p:nvPr/>
          </p:nvSpPr>
          <p:spPr>
            <a:xfrm>
              <a:off x="6367747" y="3661145"/>
              <a:ext cx="1532244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120</a:t>
              </a:r>
            </a:p>
          </p:txBody>
        </p:sp>
      </p:grpSp>
      <p:sp>
        <p:nvSpPr>
          <p:cNvPr id="11" name="Dikdörtgen 10">
            <a:extLst>
              <a:ext uri="{FF2B5EF4-FFF2-40B4-BE49-F238E27FC236}">
                <a16:creationId xmlns:a16="http://schemas.microsoft.com/office/drawing/2014/main" id="{C9F37564-3DA0-7E8C-D0AA-E6A45212FE5E}"/>
              </a:ext>
            </a:extLst>
          </p:cNvPr>
          <p:cNvSpPr/>
          <p:nvPr/>
        </p:nvSpPr>
        <p:spPr>
          <a:xfrm>
            <a:off x="700391" y="466928"/>
            <a:ext cx="7704307" cy="171206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DİL SINAVI</a:t>
            </a:r>
          </a:p>
        </p:txBody>
      </p:sp>
    </p:spTree>
    <p:extLst>
      <p:ext uri="{BB962C8B-B14F-4D97-AF65-F5344CB8AC3E}">
        <p14:creationId xmlns:p14="http://schemas.microsoft.com/office/powerpoint/2010/main" val="4290851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0430" y="3239444"/>
            <a:ext cx="7762102" cy="51589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SINAV SİSTEMİNDE </a:t>
            </a:r>
            <a:r>
              <a:rPr lang="tr-TR" b="1" dirty="0">
                <a:solidFill>
                  <a:srgbClr val="FF0000"/>
                </a:solidFill>
              </a:rPr>
              <a:t>5 PUAN TÜRÜ </a:t>
            </a:r>
            <a:r>
              <a:rPr lang="tr-TR" b="1" dirty="0"/>
              <a:t>HESAPLANMAKTADIR.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FF0000"/>
                </a:solidFill>
              </a:rPr>
              <a:t>TYT: (TEMEL YETERLİLİK TESTİ)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FF0000"/>
                </a:solidFill>
              </a:rPr>
              <a:t>SAYISAL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FF0000"/>
                </a:solidFill>
              </a:rPr>
              <a:t>SÖZEL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FF0000"/>
                </a:solidFill>
              </a:rPr>
              <a:t>EŞİT AĞIRLIK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FF0000"/>
                </a:solidFill>
              </a:rPr>
              <a:t>DİL PUAN </a:t>
            </a:r>
            <a:r>
              <a:rPr lang="tr-TR" b="1" dirty="0"/>
              <a:t>TÜRLERİ HESAPLANMAKTADIR.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FF0000"/>
                </a:solidFill>
              </a:rPr>
              <a:t>TYT</a:t>
            </a:r>
            <a:r>
              <a:rPr lang="tr-TR" b="1" dirty="0"/>
              <a:t> PUAN TÜRLERİ İLE </a:t>
            </a:r>
            <a:r>
              <a:rPr lang="tr-TR" b="1" dirty="0">
                <a:solidFill>
                  <a:srgbClr val="FF0000"/>
                </a:solidFill>
              </a:rPr>
              <a:t>ÖNLİSANS(2 YILLIK</a:t>
            </a:r>
            <a:r>
              <a:rPr lang="tr-TR" b="1" dirty="0"/>
              <a:t>) BÖLÜMLER DİĞER PUAN TÜRLERİ İLE DE </a:t>
            </a:r>
            <a:r>
              <a:rPr lang="tr-TR" b="1" dirty="0">
                <a:solidFill>
                  <a:srgbClr val="FF0000"/>
                </a:solidFill>
              </a:rPr>
              <a:t>LİSANS(4 YILLIK) BÖLÜMLER TERCİH EDİLEBİLİR.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41" y="425424"/>
            <a:ext cx="6071610" cy="187912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94555" y="949489"/>
            <a:ext cx="5024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ÜNİVERSİTE SEÇME SINAVINDA SİSTEM NASIL?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350" y="668160"/>
            <a:ext cx="2441696" cy="18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72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0430" y="3239444"/>
            <a:ext cx="7762102" cy="51589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 TÜRKÇE: 40 SORU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MATEMATİK: 40 SORU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TARİH: 5 SORU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COĞRAFYA: 5 SORU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FELSEFE: 5 SORU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DİN KÜLTÜRÜ: 5 SORU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FİZİK: 7 SORU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KİMYA: 7 SORU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BİYOLOJİ: 6 SORU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5" y="470153"/>
            <a:ext cx="6091065" cy="187912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44790" y="1146177"/>
            <a:ext cx="5024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ÜNİVERSİTE SEÇME SINAVINDA SİSTEM NASIL?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350" y="668160"/>
            <a:ext cx="2441696" cy="187912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222" y="3476302"/>
            <a:ext cx="3917138" cy="392917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986127" y="4648787"/>
            <a:ext cx="33764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TEMEL YETERLİLİK TESTİ (TYT)</a:t>
            </a:r>
          </a:p>
          <a:p>
            <a:pPr algn="ctr"/>
            <a:r>
              <a:rPr lang="tr-TR" sz="2000" b="1" dirty="0"/>
              <a:t>SINAVA KATILAN TÜM ADAYLAR</a:t>
            </a:r>
          </a:p>
          <a:p>
            <a:pPr algn="ctr"/>
            <a:r>
              <a:rPr lang="tr-TR" sz="2000" b="1" dirty="0"/>
              <a:t>SORUMLU</a:t>
            </a:r>
          </a:p>
        </p:txBody>
      </p:sp>
    </p:spTree>
    <p:extLst>
      <p:ext uri="{BB962C8B-B14F-4D97-AF65-F5344CB8AC3E}">
        <p14:creationId xmlns:p14="http://schemas.microsoft.com/office/powerpoint/2010/main" val="4014303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4333" y="3239444"/>
            <a:ext cx="7762102" cy="51589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3200" b="1" dirty="0"/>
              <a:t>MATEMATİK: 40 SORU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3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3200" b="1" dirty="0"/>
              <a:t>FİZİK: 14 SORU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3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3200" b="1" dirty="0"/>
              <a:t>KİMYA: 13 SORU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3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3200" b="1" dirty="0"/>
              <a:t>BİYOLOJİ: 13 SORU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2" y="566442"/>
            <a:ext cx="6246858" cy="185455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64366" y="1124724"/>
            <a:ext cx="502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ÜNİVERSİTE SEÇME SINAVINDA SAYISAL PUANINA HANGİ DERSLER PUAN GETİRİYOR?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350" y="668160"/>
            <a:ext cx="2441696" cy="187912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222" y="3476302"/>
            <a:ext cx="3917138" cy="392917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986127" y="4648787"/>
            <a:ext cx="337640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SAYISAL PUAN TÜRÜNE PUAN GETİREN DERSLER</a:t>
            </a:r>
          </a:p>
          <a:p>
            <a:pPr algn="ctr"/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0910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4333" y="3239444"/>
            <a:ext cx="7762102" cy="51589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3200" b="1" dirty="0"/>
              <a:t>MATEMATİK: 40 SORU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3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3200" b="1" dirty="0"/>
              <a:t>T.EDEBİYATI: 24 SORU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3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3200" b="1" dirty="0"/>
              <a:t>TARİH-1: 10 SORU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3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3200" b="1" dirty="0"/>
              <a:t>COĞRAFYA-1: 6 SORU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3" y="496512"/>
            <a:ext cx="6246858" cy="198682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66894" y="1164055"/>
            <a:ext cx="502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ÜNİVERSİTE SEÇME SINAVINDA EŞİT AĞIRLIK PUANINA HANGİ DERSLER PUAN GETİRİYOR?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350" y="668160"/>
            <a:ext cx="2441696" cy="187912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222" y="3476302"/>
            <a:ext cx="3917138" cy="392917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986127" y="4648787"/>
            <a:ext cx="33764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EŞİT AĞIRLIK PUAN TÜRÜNE PUAN GETİREN DERSLER</a:t>
            </a:r>
          </a:p>
          <a:p>
            <a:pPr algn="ctr"/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886164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4333" y="3008006"/>
            <a:ext cx="7762102" cy="515899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800" b="1" dirty="0"/>
              <a:t>T.EDEBİYATI: 24 SORU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b="1" dirty="0"/>
              <a:t>TARİH-1: 10 SORU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b="1" dirty="0"/>
              <a:t>COĞRAFYA-1: 6 SORU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b="1" dirty="0"/>
              <a:t>TARİH-2: 11 SORU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b="1" dirty="0"/>
              <a:t>COĞRAFYA-2: 11 SORU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b="1" dirty="0"/>
              <a:t>FELSEFE GRUBU: 12 SORU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b="1" dirty="0"/>
              <a:t>DİN KÜLTÜRÜ: 6 SORU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2" y="431302"/>
            <a:ext cx="6246858" cy="187912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32745" y="1038391"/>
            <a:ext cx="502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ÜNİVERSİTE SEÇME SINAVINDA SÖZEL PUANINA HANGİ DERSLER PUAN GETİRİYOR?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350" y="668160"/>
            <a:ext cx="2441696" cy="187912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222" y="3476302"/>
            <a:ext cx="3917138" cy="392917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986127" y="4648787"/>
            <a:ext cx="337640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SÖZELPUAN TÜRÜNE PUAN GETİREN DERSLER</a:t>
            </a:r>
          </a:p>
          <a:p>
            <a:pPr algn="ctr"/>
            <a:endParaRPr lang="tr-TR" sz="2000" b="1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414333" y="6936352"/>
            <a:ext cx="5424365" cy="2063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4988" indent="-224988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27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4964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4941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4917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93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082873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4333" y="3008006"/>
            <a:ext cx="7762102" cy="51589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800" b="1" dirty="0"/>
              <a:t>DİL PUAN TÜRÜ TEK PUAN TÜRÜNDEN</a:t>
            </a:r>
          </a:p>
          <a:p>
            <a:pPr marL="0" indent="0">
              <a:buNone/>
            </a:pPr>
            <a:r>
              <a:rPr lang="tr-TR" sz="2800" b="1" dirty="0"/>
              <a:t>   OLUŞUP, DİL SINAVINA GİRMELERİ</a:t>
            </a:r>
          </a:p>
          <a:p>
            <a:pPr marL="0" indent="0">
              <a:buNone/>
            </a:pPr>
            <a:r>
              <a:rPr lang="tr-TR" sz="2800" b="1" dirty="0"/>
              <a:t>   YETERLİ OLACAKTIR.</a:t>
            </a:r>
          </a:p>
          <a:p>
            <a:pPr marL="0" indent="0">
              <a:buNone/>
            </a:pPr>
            <a:r>
              <a:rPr lang="tr-TR" sz="2800" b="1" dirty="0"/>
              <a:t>   </a:t>
            </a:r>
          </a:p>
          <a:p>
            <a:r>
              <a:rPr lang="tr-TR" sz="2800" b="1" dirty="0"/>
              <a:t>SINAV TEK OTURUM OLUP</a:t>
            </a:r>
          </a:p>
          <a:p>
            <a:pPr marL="0" indent="0">
              <a:buNone/>
            </a:pPr>
            <a:r>
              <a:rPr lang="tr-TR" sz="2800" b="1" dirty="0"/>
              <a:t>   80 SORUDAN </a:t>
            </a:r>
          </a:p>
          <a:p>
            <a:pPr marL="0" indent="0">
              <a:buNone/>
            </a:pPr>
            <a:r>
              <a:rPr lang="tr-TR" sz="2800" b="1" dirty="0"/>
              <a:t>   OLUŞMAKTADIR.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4" y="490034"/>
            <a:ext cx="5973762" cy="187912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14643" y="899838"/>
            <a:ext cx="502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ÜNİVERSİTE SEÇME SINAVINDA DİL PUANINA HANGİ DERSLER PUAN GETİRİYOR?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350" y="668160"/>
            <a:ext cx="2441696" cy="187912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196" y="3675888"/>
            <a:ext cx="3718164" cy="3729591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195590" y="4741118"/>
            <a:ext cx="319030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DİL PUAN TÜRÜNE PUAN GETİREN DERSLER</a:t>
            </a:r>
          </a:p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44069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2" y="453185"/>
            <a:ext cx="6246858" cy="187912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58918" y="965459"/>
            <a:ext cx="502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BUNLARIN DIŞINDA ALAN SEÇİMİ YAPILIRKEN YAPILAN HATALAR.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350" y="668160"/>
            <a:ext cx="2441696" cy="187912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88" y="3283182"/>
            <a:ext cx="1003882" cy="975736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1846470" y="3486608"/>
            <a:ext cx="65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İLGİ VE YETENEĞİ </a:t>
            </a:r>
            <a:r>
              <a:rPr lang="tr-TR" sz="2400" b="1" dirty="0"/>
              <a:t>TANIMADAN ALAN SEÇİMİ YAPMAK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88" y="4523924"/>
            <a:ext cx="1003882" cy="101946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846470" y="4712393"/>
            <a:ext cx="65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BİRİLERİNİN </a:t>
            </a:r>
            <a:r>
              <a:rPr lang="tr-TR" sz="2400" b="1" dirty="0">
                <a:solidFill>
                  <a:srgbClr val="FF0000"/>
                </a:solidFill>
              </a:rPr>
              <a:t>TAVSİYESİ </a:t>
            </a:r>
            <a:r>
              <a:rPr lang="tr-TR" sz="2400" b="1" dirty="0"/>
              <a:t>ÜZERİNE ALAN SEÇİMİ YAPMAK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588" y="5808396"/>
            <a:ext cx="1003882" cy="984941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846470" y="5982754"/>
            <a:ext cx="65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AİLE BASKISI </a:t>
            </a:r>
            <a:r>
              <a:rPr lang="tr-TR" sz="2400" b="1" dirty="0"/>
              <a:t>İLE KENDİSİNE UYGUN ALANI SEÇMEMEK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918" y="7058343"/>
            <a:ext cx="1003882" cy="975736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1846470" y="7203082"/>
            <a:ext cx="65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SAYISAL BÖLÜMDEN DAHA RAHAT MESLEK SAHİBİ OLACAĞINI DÜŞÜNMEK.</a:t>
            </a:r>
          </a:p>
        </p:txBody>
      </p:sp>
    </p:spTree>
    <p:extLst>
      <p:ext uri="{BB962C8B-B14F-4D97-AF65-F5344CB8AC3E}">
        <p14:creationId xmlns:p14="http://schemas.microsoft.com/office/powerpoint/2010/main" val="411576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2" y="486383"/>
            <a:ext cx="6246858" cy="200776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58918" y="1136321"/>
            <a:ext cx="502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BUNLARIN DIŞINDA ALAN SEÇİMİ YAPILIRKEN YAPILAN HATALAR.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350" y="668160"/>
            <a:ext cx="2441696" cy="1879128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1846470" y="3486608"/>
            <a:ext cx="6528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GELECEĞİN MESLEĞİ ARAYIŞI </a:t>
            </a:r>
            <a:r>
              <a:rPr lang="tr-TR" sz="2400" b="1" dirty="0"/>
              <a:t>VE BU NEDENLE KENDİLERİNE UYGUN OLMAYAN MESLEKLERİ BELİRLEMEK.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846470" y="5114012"/>
            <a:ext cx="65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BU SÜREÇTE </a:t>
            </a:r>
            <a:r>
              <a:rPr lang="tr-TR" sz="2400" b="1" dirty="0">
                <a:solidFill>
                  <a:srgbClr val="FF0000"/>
                </a:solidFill>
              </a:rPr>
              <a:t>UZMAN KİŞİLERDEN DESTEK ALMAMAK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846470" y="6553413"/>
            <a:ext cx="65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YAKIN ARKADAŞLAR </a:t>
            </a:r>
            <a:r>
              <a:rPr lang="tr-TR" sz="2400" b="1" dirty="0"/>
              <a:t>İÇİN ONLARLA  AYNI BÖLÜMÜ SEÇMEK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74" y="3339575"/>
            <a:ext cx="1066996" cy="103708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62" y="4945674"/>
            <a:ext cx="1048708" cy="10387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918" y="6336152"/>
            <a:ext cx="987552" cy="959863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487892" y="7688249"/>
            <a:ext cx="413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/>
              <a:t>VB. YAPILAN HATALAR BULUNMAKTADIR.</a:t>
            </a:r>
          </a:p>
        </p:txBody>
      </p:sp>
    </p:spTree>
    <p:extLst>
      <p:ext uri="{BB962C8B-B14F-4D97-AF65-F5344CB8AC3E}">
        <p14:creationId xmlns:p14="http://schemas.microsoft.com/office/powerpoint/2010/main" val="2317762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4ED9E04-B1AE-824B-74A2-C15265612DCF}"/>
              </a:ext>
            </a:extLst>
          </p:cNvPr>
          <p:cNvSpPr/>
          <p:nvPr/>
        </p:nvSpPr>
        <p:spPr>
          <a:xfrm>
            <a:off x="0" y="407321"/>
            <a:ext cx="8999538" cy="76583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DİNLEDİĞİNİZ İÇİN TEŞEKKÜRLER</a:t>
            </a:r>
          </a:p>
          <a:p>
            <a:pPr algn="ctr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tr-T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ATATÜRK ANADOLU LİSESİ</a:t>
            </a:r>
          </a:p>
        </p:txBody>
      </p:sp>
    </p:spTree>
    <p:extLst>
      <p:ext uri="{BB962C8B-B14F-4D97-AF65-F5344CB8AC3E}">
        <p14:creationId xmlns:p14="http://schemas.microsoft.com/office/powerpoint/2010/main" val="1207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1A359B-0ED4-3EAC-96CB-5DC0B5390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10. sınıfta seçilecek dersler, öğrencilerin </a:t>
            </a:r>
            <a:r>
              <a:rPr lang="tr-TR" dirty="0">
                <a:solidFill>
                  <a:srgbClr val="FF0000"/>
                </a:solidFill>
              </a:rPr>
              <a:t>TYT-AYT sınav başarılarında etkili olacaktır. </a:t>
            </a:r>
          </a:p>
          <a:p>
            <a:endParaRPr lang="tr-TR" dirty="0"/>
          </a:p>
          <a:p>
            <a:r>
              <a:rPr lang="tr-TR" dirty="0"/>
              <a:t>Liseden mezun olana kadar okuyacakları </a:t>
            </a:r>
            <a:r>
              <a:rPr lang="tr-TR" dirty="0">
                <a:solidFill>
                  <a:srgbClr val="FF0000"/>
                </a:solidFill>
              </a:rPr>
              <a:t>ders başarılarını ve yıl sonu sınıf geçme başarılarını </a:t>
            </a:r>
            <a:r>
              <a:rPr lang="tr-TR" dirty="0"/>
              <a:t>belirleyecektir. </a:t>
            </a:r>
          </a:p>
          <a:p>
            <a:endParaRPr lang="tr-TR" dirty="0"/>
          </a:p>
          <a:p>
            <a:r>
              <a:rPr lang="tr-TR" dirty="0"/>
              <a:t>Lisede elde ettikleri başarı puanları </a:t>
            </a:r>
            <a:r>
              <a:rPr lang="tr-TR" dirty="0">
                <a:solidFill>
                  <a:srgbClr val="FF0000"/>
                </a:solidFill>
              </a:rPr>
              <a:t>Ortaöğretim Başarı Puanı </a:t>
            </a:r>
            <a:r>
              <a:rPr lang="tr-TR" dirty="0"/>
              <a:t>olarak TYT-AYT puanlarına eklenecek.</a:t>
            </a:r>
          </a:p>
          <a:p>
            <a:endParaRPr lang="tr-TR" dirty="0"/>
          </a:p>
          <a:p>
            <a:r>
              <a:rPr lang="tr-TR" dirty="0"/>
              <a:t>Ders seçimi yapılırken </a:t>
            </a:r>
            <a:r>
              <a:rPr lang="tr-TR" dirty="0">
                <a:solidFill>
                  <a:srgbClr val="FF0000"/>
                </a:solidFill>
              </a:rPr>
              <a:t>bizler herhangi bir ortalama şartı aramıyoruz</a:t>
            </a:r>
            <a:r>
              <a:rPr lang="tr-TR" dirty="0"/>
              <a:t>. Ancak doğru seçim yapabilmemiz için seçilebilecek alanlardaki ders başarılarını göz önünde bulunduruyoruz.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8B53D8B-CB6A-58BE-DA8A-E67286440C98}"/>
              </a:ext>
            </a:extLst>
          </p:cNvPr>
          <p:cNvSpPr/>
          <p:nvPr/>
        </p:nvSpPr>
        <p:spPr>
          <a:xfrm>
            <a:off x="3540868" y="544749"/>
            <a:ext cx="1945532" cy="10116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127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62" y="476948"/>
            <a:ext cx="7996136" cy="203473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54" y="2569532"/>
            <a:ext cx="3151229" cy="3311708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840" y="2551288"/>
            <a:ext cx="3177109" cy="333890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320" y="5559551"/>
            <a:ext cx="3112060" cy="3270545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54" y="5595159"/>
            <a:ext cx="3078178" cy="3234937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2146043" y="809405"/>
            <a:ext cx="4470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ALAN SEÇERKEN DİKKAT EDİLMESİ GEREKENLER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997463" y="3360922"/>
            <a:ext cx="2761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İLGİ</a:t>
            </a:r>
          </a:p>
          <a:p>
            <a:pPr algn="ctr"/>
            <a:r>
              <a:rPr lang="tr-TR" sz="2800" b="1" dirty="0"/>
              <a:t>YETENEĞİNİ</a:t>
            </a:r>
          </a:p>
          <a:p>
            <a:pPr algn="ctr"/>
            <a:r>
              <a:rPr lang="tr-TR" sz="2800" b="1" dirty="0"/>
              <a:t>KEŞFEDİLMELİ</a:t>
            </a:r>
          </a:p>
          <a:p>
            <a:pPr algn="ctr"/>
            <a:r>
              <a:rPr lang="tr-TR" sz="2800" b="1"/>
              <a:t>(ENVANTERLER)</a:t>
            </a:r>
            <a:endParaRPr lang="tr-TR" sz="28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4488072" y="3360922"/>
            <a:ext cx="2761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DERS</a:t>
            </a:r>
          </a:p>
          <a:p>
            <a:pPr algn="ctr"/>
            <a:r>
              <a:rPr lang="tr-TR" sz="2800" b="1" dirty="0"/>
              <a:t>İÇERİKLERİNİ</a:t>
            </a:r>
          </a:p>
          <a:p>
            <a:pPr algn="ctr"/>
            <a:r>
              <a:rPr lang="tr-TR" sz="2800" b="1" dirty="0"/>
              <a:t>ÖĞRENİLMELİ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1041158" y="6374251"/>
            <a:ext cx="2761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MESLEKLERLE İLGİLİ ARAŞTIRMA YAPILMALI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4904461" y="6611446"/>
            <a:ext cx="2761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DERS BAŞARISI</a:t>
            </a:r>
          </a:p>
          <a:p>
            <a:pPr algn="ctr"/>
            <a:r>
              <a:rPr lang="tr-TR" sz="2800" b="1" dirty="0"/>
              <a:t>GÖZ ÖNÜNE ALINMALI</a:t>
            </a:r>
          </a:p>
        </p:txBody>
      </p:sp>
    </p:spTree>
    <p:extLst>
      <p:ext uri="{BB962C8B-B14F-4D97-AF65-F5344CB8AC3E}">
        <p14:creationId xmlns:p14="http://schemas.microsoft.com/office/powerpoint/2010/main" val="179391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B32A348A-9D06-FE46-8C3A-984EEF5CD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6" y="525293"/>
            <a:ext cx="8287966" cy="7490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4" y="431302"/>
            <a:ext cx="5675181" cy="2115986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1207683" y="945858"/>
            <a:ext cx="4470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MESLEK SEÇİMİNDE DİKKAT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EDİLMESİ GEREKENLER?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350" y="668160"/>
            <a:ext cx="2441696" cy="187912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14334" y="3236976"/>
            <a:ext cx="79615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800" b="1" dirty="0"/>
              <a:t>Neleri Yapmaktan Hoşlanıyor?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800" b="1" dirty="0"/>
              <a:t>Neler yapabiliyor?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800" b="1" dirty="0"/>
              <a:t>İlgi duyduğu meslekler neler? Ve bu mesleklerin;</a:t>
            </a:r>
          </a:p>
          <a:p>
            <a:r>
              <a:rPr lang="tr-TR" sz="2800" b="1" dirty="0"/>
              <a:t>    - Çalışma Alanları neler?</a:t>
            </a:r>
          </a:p>
          <a:p>
            <a:r>
              <a:rPr lang="tr-TR" sz="2800" b="1" dirty="0"/>
              <a:t>    - Çalışma Koşulları neler?</a:t>
            </a:r>
          </a:p>
          <a:p>
            <a:r>
              <a:rPr lang="tr-TR" sz="2800" b="1" dirty="0"/>
              <a:t>    - Mesleğin gerektirdiği özellikler neler?</a:t>
            </a:r>
          </a:p>
          <a:p>
            <a:r>
              <a:rPr lang="tr-TR" sz="2800" b="1" dirty="0"/>
              <a:t>    - İş Bulma imkanları neler?</a:t>
            </a:r>
          </a:p>
          <a:p>
            <a:r>
              <a:rPr lang="tr-TR" sz="2800" b="1" dirty="0"/>
              <a:t>    - Kazancı ne kadar?</a:t>
            </a:r>
          </a:p>
          <a:p>
            <a:endParaRPr lang="tr-TR" sz="2800" b="1" dirty="0"/>
          </a:p>
          <a:p>
            <a:r>
              <a:rPr lang="tr-TR" sz="2800" b="1" dirty="0"/>
              <a:t>Gibi sorulara cevap bulunması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191748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3" y="549731"/>
            <a:ext cx="6246858" cy="2115986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1363325" y="1002512"/>
            <a:ext cx="4470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SEÇTİĞİNİZ ALANIN DERS İÇERİKLERİ NELER?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350" y="668160"/>
            <a:ext cx="2441696" cy="187912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55493" y="3236976"/>
            <a:ext cx="82204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/>
              <a:t>Hangi </a:t>
            </a:r>
            <a:r>
              <a:rPr lang="tr-TR" sz="2800" b="1" dirty="0">
                <a:solidFill>
                  <a:srgbClr val="FF0000"/>
                </a:solidFill>
              </a:rPr>
              <a:t>alanda hangi dersler </a:t>
            </a:r>
            <a:r>
              <a:rPr lang="tr-TR" sz="2800" b="1" dirty="0"/>
              <a:t>var? Ben istediğim alanda okuyacağım ağırlıklı derslerde başarılı mıyım?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/>
              <a:t>Ayrıca </a:t>
            </a:r>
            <a:r>
              <a:rPr lang="tr-TR" sz="2800" b="1" dirty="0">
                <a:solidFill>
                  <a:srgbClr val="FF0000"/>
                </a:solidFill>
              </a:rPr>
              <a:t>sınıf rehber öğretmeni ve dersine giren branş öğretmenlerinin görüşleri </a:t>
            </a:r>
            <a:r>
              <a:rPr lang="tr-TR" sz="2800" b="1" dirty="0"/>
              <a:t>alınarak alan seçimi hakkında fikir sahibi olunabilir.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/>
              <a:t>Özellikle başarılı olunan derslere göre alanı seçmek ve meslek seçiminizi belirlemek gelecek adına sağlıklı sistem oluşturmada faydalı olacaktır. </a:t>
            </a:r>
          </a:p>
        </p:txBody>
      </p:sp>
    </p:spTree>
    <p:extLst>
      <p:ext uri="{BB962C8B-B14F-4D97-AF65-F5344CB8AC3E}">
        <p14:creationId xmlns:p14="http://schemas.microsoft.com/office/powerpoint/2010/main" val="319595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4" y="446626"/>
            <a:ext cx="5657193" cy="2122665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730902" y="1092459"/>
            <a:ext cx="5024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SEÇİLEN ALAN ÖĞRENCİLERİ İSTEDİĞİ MESLEĞE GÖTÜRECEK Mİ?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14334" y="3236976"/>
            <a:ext cx="7961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ÖĞRENCİNİZİN GELECEKTE OKUMAK İSTEDİĞİ </a:t>
            </a:r>
            <a:r>
              <a:rPr lang="tr-TR" sz="2800" b="1" dirty="0">
                <a:solidFill>
                  <a:srgbClr val="FF0000"/>
                </a:solidFill>
              </a:rPr>
              <a:t>MESLEK NE</a:t>
            </a:r>
            <a:r>
              <a:rPr lang="tr-TR" sz="2800" b="1" dirty="0"/>
              <a:t>? GİDECEĞİ ALANDA </a:t>
            </a:r>
            <a:r>
              <a:rPr lang="tr-TR" sz="2800" b="1" dirty="0">
                <a:solidFill>
                  <a:srgbClr val="FF0000"/>
                </a:solidFill>
              </a:rPr>
              <a:t>ALACAĞI DERSLER ONLARI BU MESLEĞE ULAŞTIRACAK MI?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505" y="256966"/>
            <a:ext cx="2761033" cy="296265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14334" y="4937760"/>
            <a:ext cx="7961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Öğrencinin bu iki soruya verdiği cevaplar uyumlu mu? Eğer cevap evet ise sorun yok bölümünü doğru seçmiştir. Eğer hayır ise tekrar sorgulama yapmak gerekebilir. </a:t>
            </a:r>
          </a:p>
        </p:txBody>
      </p:sp>
    </p:spTree>
    <p:extLst>
      <p:ext uri="{BB962C8B-B14F-4D97-AF65-F5344CB8AC3E}">
        <p14:creationId xmlns:p14="http://schemas.microsoft.com/office/powerpoint/2010/main" val="13607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4" y="551541"/>
            <a:ext cx="6364560" cy="2017750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877823" y="955350"/>
            <a:ext cx="5024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SAYISAL AĞIRLIKLI DERSLER HANGİLERİ?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585" y="766396"/>
            <a:ext cx="1680199" cy="180289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4" y="2999000"/>
            <a:ext cx="7996112" cy="5119781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676206" y="2999000"/>
            <a:ext cx="2310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FF0000"/>
                </a:solidFill>
              </a:rPr>
              <a:t>FİZİK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FF0000"/>
                </a:solidFill>
              </a:rPr>
              <a:t>KİMYA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FF0000"/>
                </a:solidFill>
              </a:rPr>
              <a:t>BİYOLOJİ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389851" y="6370088"/>
            <a:ext cx="338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FF0000"/>
                </a:solidFill>
              </a:rPr>
              <a:t>MATEMATİK</a:t>
            </a:r>
          </a:p>
        </p:txBody>
      </p:sp>
    </p:spTree>
    <p:extLst>
      <p:ext uri="{BB962C8B-B14F-4D97-AF65-F5344CB8AC3E}">
        <p14:creationId xmlns:p14="http://schemas.microsoft.com/office/powerpoint/2010/main" val="2397533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867</Words>
  <Application>Microsoft Office PowerPoint</Application>
  <PresentationFormat>Özel</PresentationFormat>
  <Paragraphs>220</Paragraphs>
  <Slides>29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Baskerville Old Face</vt:lpstr>
      <vt:lpstr>Bebas Neue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Arıf KOÇAK</dc:creator>
  <cp:lastModifiedBy>Rehberlik</cp:lastModifiedBy>
  <cp:revision>45</cp:revision>
  <dcterms:created xsi:type="dcterms:W3CDTF">2019-12-26T18:59:13Z</dcterms:created>
  <dcterms:modified xsi:type="dcterms:W3CDTF">2022-12-15T10:08:45Z</dcterms:modified>
</cp:coreProperties>
</file>